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6" r:id="rId14"/>
    <p:sldId id="268" r:id="rId15"/>
    <p:sldId id="270" r:id="rId16"/>
    <p:sldId id="271" r:id="rId17"/>
    <p:sldId id="267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3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5417840"/>
            <a:ext cx="7344816" cy="1440160"/>
          </a:xfrm>
        </p:spPr>
        <p:txBody>
          <a:bodyPr/>
          <a:lstStyle>
            <a:lvl1pPr>
              <a:defRPr b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79512" y="62758"/>
            <a:ext cx="669674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179512" y="1340768"/>
            <a:ext cx="669674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758"/>
            <a:ext cx="669674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340768"/>
            <a:ext cx="669674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1728191"/>
          </a:xfrm>
        </p:spPr>
        <p:txBody>
          <a:bodyPr>
            <a:normAutofit fontScale="90000"/>
          </a:bodyPr>
          <a:lstStyle/>
          <a:p>
            <a:r>
              <a:rPr lang="ru-RU" sz="4000" dirty="0" err="1" smtClean="0">
                <a:solidFill>
                  <a:schemeClr val="accent1">
                    <a:lumMod val="50000"/>
                  </a:schemeClr>
                </a:solidFill>
              </a:rPr>
              <a:t>Киберсоциализация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школьника.</a:t>
            </a:r>
            <a:b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Новые вызовы и риски.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077072"/>
            <a:ext cx="5000600" cy="1752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Струговщикова Ольга Николаевна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Педагог-психолог ГБОУ «Психологический центр» г. Пятигорск.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77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/>
              <a:t>Префигуративная</a:t>
            </a:r>
            <a:r>
              <a:rPr lang="ru-RU" b="1" dirty="0"/>
              <a:t> культура и цифровой </a:t>
            </a:r>
            <a:r>
              <a:rPr lang="ru-RU" b="1" dirty="0" smtClean="0"/>
              <a:t>разрыв у взрослых</a:t>
            </a:r>
          </a:p>
          <a:p>
            <a:pPr marL="0" indent="0">
              <a:buNone/>
            </a:pPr>
            <a:endParaRPr lang="ru-RU" b="1" dirty="0"/>
          </a:p>
          <a:p>
            <a:r>
              <a:rPr lang="ru-RU" dirty="0"/>
              <a:t>недооценка рисков</a:t>
            </a:r>
          </a:p>
          <a:p>
            <a:r>
              <a:rPr lang="ru-RU" dirty="0"/>
              <a:t>отсутствие у взрослых цифровой компетентности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97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696744" cy="1584176"/>
          </a:xfrm>
        </p:spPr>
        <p:txBody>
          <a:bodyPr>
            <a:normAutofit/>
          </a:bodyPr>
          <a:lstStyle/>
          <a:p>
            <a:r>
              <a:rPr lang="ru-RU" sz="3100" b="1" dirty="0">
                <a:effectLst/>
              </a:rPr>
              <a:t>Психологическая безопасность школьников в интернете зависит </a:t>
            </a:r>
            <a:r>
              <a:rPr lang="ru-RU" sz="3100" b="1" dirty="0" smtClean="0">
                <a:effectLst/>
              </a:rPr>
              <a:t>от родительских стратегий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76872"/>
            <a:ext cx="6742872" cy="3096344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Запреты и ограничения</a:t>
            </a:r>
            <a:r>
              <a:rPr lang="ru-RU" dirty="0"/>
              <a:t>, могут препятствовать формированию у </a:t>
            </a:r>
            <a:r>
              <a:rPr lang="ru-RU" dirty="0" smtClean="0"/>
              <a:t>школьника </a:t>
            </a:r>
            <a:r>
              <a:rPr lang="ru-RU" dirty="0"/>
              <a:t>активных стратегий </a:t>
            </a:r>
            <a:r>
              <a:rPr lang="ru-RU" dirty="0" err="1"/>
              <a:t>совладания</a:t>
            </a:r>
            <a:r>
              <a:rPr lang="ru-RU" dirty="0"/>
              <a:t> и </a:t>
            </a:r>
            <a:r>
              <a:rPr lang="ru-RU" dirty="0" smtClean="0"/>
              <a:t>преодоления.</a:t>
            </a:r>
          </a:p>
          <a:p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бъяснения 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и поощрения </a:t>
            </a:r>
            <a:r>
              <a:rPr lang="ru-RU" dirty="0"/>
              <a:t>способствуют лучшему пониманию </a:t>
            </a:r>
            <a:r>
              <a:rPr lang="ru-RU" dirty="0" smtClean="0"/>
              <a:t>школьником </a:t>
            </a:r>
            <a:r>
              <a:rPr lang="ru-RU" dirty="0"/>
              <a:t>особенностей и видов рисков, с которыми он может столкнуться.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51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Необходимо </a:t>
            </a:r>
            <a:r>
              <a:rPr lang="ru-RU" sz="4000" dirty="0"/>
              <a:t>разъяснять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Кибербуллинг</a:t>
            </a:r>
            <a:r>
              <a:rPr lang="ru-RU" dirty="0"/>
              <a:t>, </a:t>
            </a:r>
            <a:r>
              <a:rPr lang="ru-RU" dirty="0" err="1"/>
              <a:t>кибермоббинг</a:t>
            </a:r>
            <a:r>
              <a:rPr lang="ru-RU" dirty="0"/>
              <a:t>, </a:t>
            </a:r>
            <a:r>
              <a:rPr lang="ru-RU" dirty="0" err="1"/>
              <a:t>троллинг</a:t>
            </a:r>
            <a:r>
              <a:rPr lang="ru-RU" dirty="0"/>
              <a:t>, </a:t>
            </a:r>
            <a:r>
              <a:rPr lang="ru-RU" dirty="0" err="1"/>
              <a:t>хейтинг</a:t>
            </a:r>
            <a:r>
              <a:rPr lang="ru-RU" dirty="0"/>
              <a:t>, </a:t>
            </a:r>
            <a:r>
              <a:rPr lang="ru-RU" dirty="0" err="1"/>
              <a:t>груминг</a:t>
            </a:r>
            <a:r>
              <a:rPr lang="ru-RU" dirty="0"/>
              <a:t>, </a:t>
            </a:r>
            <a:r>
              <a:rPr lang="ru-RU" dirty="0" err="1"/>
              <a:t>фишинг</a:t>
            </a:r>
            <a:r>
              <a:rPr lang="ru-RU" dirty="0"/>
              <a:t>, </a:t>
            </a:r>
            <a:r>
              <a:rPr lang="ru-RU" dirty="0" err="1"/>
              <a:t>секстинг</a:t>
            </a:r>
            <a:r>
              <a:rPr lang="ru-RU" dirty="0"/>
              <a:t> </a:t>
            </a:r>
            <a:r>
              <a:rPr lang="ru-RU" dirty="0" smtClean="0"/>
              <a:t>– ситуации, которые неразрешимы </a:t>
            </a:r>
            <a:r>
              <a:rPr lang="ru-RU" dirty="0"/>
              <a:t>для школьника с помощью привычных средств и способов действия. </a:t>
            </a:r>
            <a:endParaRPr lang="ru-RU" dirty="0" smtClean="0"/>
          </a:p>
          <a:p>
            <a:r>
              <a:rPr lang="ru-RU" dirty="0"/>
              <a:t>Ч</a:t>
            </a:r>
            <a:r>
              <a:rPr lang="ru-RU" dirty="0" smtClean="0"/>
              <a:t>то </a:t>
            </a:r>
            <a:r>
              <a:rPr lang="ru-RU" dirty="0"/>
              <a:t>это такое и как вести себя в этих </a:t>
            </a:r>
            <a:r>
              <a:rPr lang="ru-RU" dirty="0" smtClean="0"/>
              <a:t>ситуациях?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38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dirty="0"/>
              <a:t>Признаки чрезмерного использования </a:t>
            </a:r>
            <a:r>
              <a:rPr lang="ru-RU" sz="3600" dirty="0" smtClean="0"/>
              <a:t>Интернет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" indent="0">
              <a:buNone/>
            </a:pPr>
            <a:endParaRPr lang="ru-RU" sz="2800" dirty="0" smtClean="0"/>
          </a:p>
          <a:p>
            <a:pPr marL="85725" indent="0">
              <a:buNone/>
            </a:pPr>
            <a:r>
              <a:rPr lang="ru-RU" sz="2800" dirty="0" smtClean="0"/>
              <a:t>1</a:t>
            </a:r>
            <a:r>
              <a:rPr lang="ru-RU" sz="2800" dirty="0"/>
              <a:t>. Отрицательные эмоции. </a:t>
            </a:r>
            <a:endParaRPr lang="ru-RU" sz="2800" dirty="0" smtClean="0"/>
          </a:p>
          <a:p>
            <a:pPr marL="85725" indent="0">
              <a:buNone/>
            </a:pPr>
            <a:r>
              <a:rPr lang="ru-RU" sz="2800" dirty="0" smtClean="0"/>
              <a:t>2</a:t>
            </a:r>
            <a:r>
              <a:rPr lang="ru-RU" sz="2800" dirty="0"/>
              <a:t>. Скрытность. </a:t>
            </a:r>
            <a:endParaRPr lang="ru-RU" sz="2800" dirty="0" smtClean="0"/>
          </a:p>
          <a:p>
            <a:pPr marL="85725" indent="0">
              <a:buNone/>
            </a:pPr>
            <a:r>
              <a:rPr lang="ru-RU" sz="2800" dirty="0" smtClean="0"/>
              <a:t>3</a:t>
            </a:r>
            <a:r>
              <a:rPr lang="ru-RU" sz="2800" dirty="0"/>
              <a:t>. Сокращение коммуникаций. </a:t>
            </a:r>
            <a:endParaRPr lang="ru-RU" sz="2800" dirty="0" smtClean="0"/>
          </a:p>
          <a:p>
            <a:pPr marL="85725" indent="0">
              <a:buNone/>
            </a:pPr>
            <a:r>
              <a:rPr lang="ru-RU" sz="2800" dirty="0" smtClean="0"/>
              <a:t>4</a:t>
            </a:r>
            <a:r>
              <a:rPr lang="ru-RU" sz="2800" dirty="0"/>
              <a:t>. </a:t>
            </a:r>
            <a:r>
              <a:rPr lang="ru-RU" sz="2800" dirty="0" smtClean="0"/>
              <a:t>«Не отлипает» от гаджета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1715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4000" b="1" dirty="0" smtClean="0">
                <a:effectLst/>
              </a:rPr>
              <a:t>Чему </a:t>
            </a:r>
            <a:r>
              <a:rPr lang="ru-RU" sz="4000" b="1" dirty="0">
                <a:effectLst/>
              </a:rPr>
              <a:t>детей учить в сети?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1. Как сделать исчезающие сообщения?</a:t>
            </a:r>
          </a:p>
          <a:p>
            <a:pPr marL="0" indent="0">
              <a:buNone/>
            </a:pPr>
            <a:r>
              <a:rPr lang="ru-RU" sz="2800" dirty="0"/>
              <a:t>2. Как удалить сообщения?</a:t>
            </a:r>
          </a:p>
          <a:p>
            <a:pPr marL="0" indent="0">
              <a:buNone/>
            </a:pPr>
            <a:r>
              <a:rPr lang="ru-RU" sz="2800" dirty="0"/>
              <a:t>3. Как сделать скриншоты?</a:t>
            </a:r>
          </a:p>
          <a:p>
            <a:pPr marL="0" indent="0">
              <a:buNone/>
            </a:pPr>
            <a:r>
              <a:rPr lang="ru-RU" sz="2800" dirty="0"/>
              <a:t>4. Как сделать исчезающие фотографии?</a:t>
            </a:r>
          </a:p>
          <a:p>
            <a:pPr marL="0" indent="0">
              <a:buNone/>
            </a:pPr>
            <a:r>
              <a:rPr lang="ru-RU" sz="2800" dirty="0"/>
              <a:t>5. Что такое конфиденциальность?</a:t>
            </a:r>
          </a:p>
          <a:p>
            <a:pPr marL="0" indent="0">
              <a:buNone/>
            </a:pPr>
            <a:r>
              <a:rPr lang="ru-RU" sz="2800" dirty="0"/>
              <a:t>6. Как правильно создать аккаунт?</a:t>
            </a:r>
          </a:p>
          <a:p>
            <a:pPr marL="0" indent="0">
              <a:buNone/>
            </a:pPr>
            <a:r>
              <a:rPr lang="ru-RU" sz="2800" dirty="0"/>
              <a:t>7. Как удалить аккаунт?</a:t>
            </a:r>
          </a:p>
          <a:p>
            <a:pPr marL="0" indent="0">
              <a:buNone/>
            </a:pPr>
            <a:r>
              <a:rPr lang="ru-RU" sz="2800" dirty="0"/>
              <a:t>8. Как заблокировать?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32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Родительские советы школьнику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1. Не отвечать на агрессию. Переписка с агрессором только усугубит ситуацию.</a:t>
            </a:r>
          </a:p>
          <a:p>
            <a:pPr marL="0" indent="0">
              <a:buNone/>
            </a:pPr>
            <a:r>
              <a:rPr lang="ru-RU" sz="2800" dirty="0"/>
              <a:t>2. Зафиксировать. Сделать скриншот переписки.</a:t>
            </a:r>
          </a:p>
          <a:p>
            <a:pPr marL="0" indent="0">
              <a:buNone/>
            </a:pPr>
            <a:r>
              <a:rPr lang="ru-RU" sz="2800" dirty="0"/>
              <a:t>3. Обратиться за помощью ко взрослым: родителям, специалистам, телефон доверия.</a:t>
            </a:r>
          </a:p>
          <a:p>
            <a:pPr marL="0" indent="0">
              <a:buNone/>
            </a:pPr>
            <a:r>
              <a:rPr lang="ru-RU" sz="2800" dirty="0"/>
              <a:t>4. Не винить себя. В том, что пишут агрессоры нет ничего про </a:t>
            </a:r>
            <a:r>
              <a:rPr lang="ru-RU" sz="2800" dirty="0" smtClean="0"/>
              <a:t>тебя.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586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effectLst/>
              </a:rPr>
              <a:t>Новые вызовы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/>
              <a:t>Клиповое мышление.</a:t>
            </a:r>
            <a:r>
              <a:rPr lang="ru-RU" dirty="0"/>
              <a:t> Необходимо развивать у школьника критическое мышление, чтобы он понимал контексты и подтексты того, с чем он встречается в </a:t>
            </a:r>
            <a:r>
              <a:rPr lang="ru-RU" dirty="0" err="1"/>
              <a:t>киберсреде</a:t>
            </a:r>
            <a:r>
              <a:rPr lang="ru-RU" dirty="0"/>
              <a:t>. </a:t>
            </a:r>
          </a:p>
          <a:p>
            <a:r>
              <a:rPr lang="ru-RU" b="1" dirty="0"/>
              <a:t>Одобрение действий со всего мира.</a:t>
            </a:r>
            <a:r>
              <a:rPr lang="ru-RU" dirty="0"/>
              <a:t> Работа с повышением </a:t>
            </a:r>
            <a:r>
              <a:rPr lang="ru-RU" dirty="0" smtClean="0"/>
              <a:t>самооценки.</a:t>
            </a:r>
          </a:p>
          <a:p>
            <a:r>
              <a:rPr lang="ru-RU" b="1" dirty="0" smtClean="0"/>
              <a:t>Синдром </a:t>
            </a:r>
            <a:r>
              <a:rPr lang="ru-RU" b="1" dirty="0"/>
              <a:t>отложенных ожиданий, </a:t>
            </a:r>
            <a:r>
              <a:rPr lang="ru-RU" dirty="0"/>
              <a:t>формирование </a:t>
            </a:r>
            <a:r>
              <a:rPr lang="ru-RU" dirty="0" err="1"/>
              <a:t>прокрастинации</a:t>
            </a:r>
            <a:r>
              <a:rPr lang="ru-RU" dirty="0"/>
              <a:t>.</a:t>
            </a:r>
          </a:p>
          <a:p>
            <a:r>
              <a:rPr lang="ru-RU" b="1" dirty="0"/>
              <a:t>Синдром дефицита внимания, </a:t>
            </a:r>
            <a:r>
              <a:rPr lang="ru-RU" dirty="0"/>
              <a:t>не в медицинском понятии, а в психологическом.</a:t>
            </a:r>
            <a:r>
              <a:rPr lang="ru-RU" b="1" dirty="0"/>
              <a:t> </a:t>
            </a:r>
            <a:r>
              <a:rPr lang="ru-RU" dirty="0"/>
              <a:t>Школьник может испытывать реальную боль, от того, что он не в сети или </a:t>
            </a:r>
            <a:r>
              <a:rPr lang="ru-RU" dirty="0" err="1"/>
              <a:t>онлайне</a:t>
            </a:r>
            <a:r>
              <a:rPr lang="ru-RU" dirty="0"/>
              <a:t>.</a:t>
            </a:r>
          </a:p>
          <a:p>
            <a:r>
              <a:rPr lang="ru-RU" b="1" dirty="0"/>
              <a:t>Эффект растормаживания в сети, </a:t>
            </a:r>
            <a:r>
              <a:rPr lang="ru-RU" dirty="0"/>
              <a:t>формируется чувство, что всё можно, и ничего за это не будет.</a:t>
            </a:r>
          </a:p>
          <a:p>
            <a:r>
              <a:rPr lang="ru-RU" b="1" dirty="0"/>
              <a:t>Парадокс выбора, </a:t>
            </a:r>
            <a:r>
              <a:rPr lang="ru-RU" dirty="0"/>
              <a:t>ощущение, что можно выбрать из огромного предложения, но выбор не делается.</a:t>
            </a:r>
            <a:r>
              <a:rPr lang="ru-RU" b="1" dirty="0"/>
              <a:t> </a:t>
            </a:r>
            <a:endParaRPr lang="ru-RU" dirty="0"/>
          </a:p>
          <a:p>
            <a:r>
              <a:rPr lang="ru-RU" b="1" dirty="0"/>
              <a:t>Влияние на </a:t>
            </a:r>
            <a:r>
              <a:rPr lang="ru-RU" b="1" dirty="0" err="1"/>
              <a:t>дофаминовую</a:t>
            </a:r>
            <a:r>
              <a:rPr lang="ru-RU" b="1" dirty="0"/>
              <a:t> систему </a:t>
            </a: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69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effectLst/>
              </a:rPr>
              <a:t>Что делать родителям?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Просвещать </a:t>
            </a:r>
            <a:r>
              <a:rPr lang="ru-RU" sz="2800" dirty="0"/>
              <a:t>детей по вопросам информационной безопасности.</a:t>
            </a:r>
          </a:p>
          <a:p>
            <a:r>
              <a:rPr lang="ru-RU" sz="2800" dirty="0" smtClean="0"/>
              <a:t>Осуществлять </a:t>
            </a:r>
            <a:r>
              <a:rPr lang="ru-RU" sz="2800" dirty="0"/>
              <a:t>мониторинг деятельности школьника.</a:t>
            </a:r>
          </a:p>
          <a:p>
            <a:r>
              <a:rPr lang="ru-RU" sz="2800" dirty="0" smtClean="0"/>
              <a:t>Укреплять </a:t>
            </a:r>
            <a:r>
              <a:rPr lang="ru-RU" sz="2800" dirty="0"/>
              <a:t>офлайн связи в </a:t>
            </a:r>
            <a:r>
              <a:rPr lang="ru-RU" sz="2800" dirty="0" smtClean="0"/>
              <a:t>коммуникации.</a:t>
            </a:r>
            <a:endParaRPr lang="ru-RU" sz="2800" dirty="0"/>
          </a:p>
          <a:p>
            <a:r>
              <a:rPr lang="ru-RU" sz="2800" dirty="0" smtClean="0"/>
              <a:t>Организовать </a:t>
            </a:r>
            <a:r>
              <a:rPr lang="ru-RU" sz="2800" dirty="0"/>
              <a:t>технические средства безопасности (антивирусные программы, дополнительные учетные записи).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342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Вредные родительские стереотипы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Если </a:t>
            </a:r>
            <a:r>
              <a:rPr lang="ru-RU" sz="2800" dirty="0"/>
              <a:t>хорошо объясню, то можно не переживать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Мой </a:t>
            </a:r>
            <a:r>
              <a:rPr lang="ru-RU" sz="2800" dirty="0"/>
              <a:t>ребенок не такой. </a:t>
            </a:r>
            <a:endParaRPr lang="ru-RU" sz="2800" dirty="0" smtClean="0"/>
          </a:p>
          <a:p>
            <a:r>
              <a:rPr lang="ru-RU" sz="2800" dirty="0" smtClean="0"/>
              <a:t>Хороший </a:t>
            </a:r>
            <a:r>
              <a:rPr lang="ru-RU" sz="2800" dirty="0"/>
              <a:t>ребенок плохого не сделает. </a:t>
            </a:r>
            <a:endParaRPr lang="ru-RU" sz="2800" dirty="0" smtClean="0"/>
          </a:p>
          <a:p>
            <a:r>
              <a:rPr lang="ru-RU" sz="2800" dirty="0" smtClean="0"/>
              <a:t>Моему </a:t>
            </a:r>
            <a:r>
              <a:rPr lang="ru-RU" sz="2800" dirty="0"/>
              <a:t>ребёнку еще рано.</a:t>
            </a:r>
          </a:p>
        </p:txBody>
      </p:sp>
    </p:spTree>
    <p:extLst>
      <p:ext uri="{BB962C8B-B14F-4D97-AF65-F5344CB8AC3E}">
        <p14:creationId xmlns:p14="http://schemas.microsoft.com/office/powerpoint/2010/main" val="195819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Кто может помочь?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8-800-2000-122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smtClean="0"/>
              <a:t>круглосуточно</a:t>
            </a:r>
            <a:r>
              <a:rPr lang="ru-RU" dirty="0"/>
              <a:t>) Единый телефон доверия для детей, подростков и </a:t>
            </a:r>
            <a:r>
              <a:rPr lang="ru-RU" dirty="0" smtClean="0"/>
              <a:t>родителей</a:t>
            </a:r>
          </a:p>
          <a:p>
            <a:pPr algn="ctr"/>
            <a:r>
              <a:rPr lang="ru-RU" dirty="0" smtClean="0">
                <a:solidFill>
                  <a:schemeClr val="accent3"/>
                </a:solidFill>
              </a:rPr>
              <a:t>8-800-25-000-15</a:t>
            </a:r>
            <a:r>
              <a:rPr lang="ru-RU" dirty="0" smtClean="0"/>
              <a:t> </a:t>
            </a:r>
          </a:p>
          <a:p>
            <a:pPr marL="0" indent="0" algn="ctr">
              <a:buNone/>
            </a:pPr>
            <a:r>
              <a:rPr lang="ru-RU" dirty="0" smtClean="0"/>
              <a:t>    Линия </a:t>
            </a:r>
            <a:r>
              <a:rPr lang="ru-RU" dirty="0"/>
              <a:t>помощи «Дети онлайн» </a:t>
            </a:r>
            <a:endParaRPr lang="ru-RU" dirty="0" smtClean="0"/>
          </a:p>
          <a:p>
            <a:pPr algn="ctr"/>
            <a:r>
              <a:rPr lang="ru-RU" dirty="0" smtClean="0">
                <a:solidFill>
                  <a:schemeClr val="accent3"/>
                </a:solidFill>
              </a:rPr>
              <a:t>8-800-200-24-00</a:t>
            </a:r>
            <a:r>
              <a:rPr lang="ru-RU" dirty="0" smtClean="0"/>
              <a:t> </a:t>
            </a:r>
          </a:p>
          <a:p>
            <a:pPr marL="0" indent="0" algn="ctr">
              <a:buNone/>
            </a:pPr>
            <a:r>
              <a:rPr lang="ru-RU" dirty="0" smtClean="0"/>
              <a:t>    Консультации </a:t>
            </a:r>
            <a:r>
              <a:rPr lang="ru-RU" dirty="0"/>
              <a:t>об Интернет угрозах</a:t>
            </a:r>
          </a:p>
        </p:txBody>
      </p:sp>
    </p:spTree>
    <p:extLst>
      <p:ext uri="{BB962C8B-B14F-4D97-AF65-F5344CB8AC3E}">
        <p14:creationId xmlns:p14="http://schemas.microsoft.com/office/powerpoint/2010/main" val="180299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/>
              <a:t>Киберсоциализация</a:t>
            </a:r>
            <a:r>
              <a:rPr lang="ru-RU" sz="36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/>
              <a:t>С приходом в нашу жизнь сети Интернет мы наблюдаем, как активно набирают темпы процессы информатизации, компьютеризации и </a:t>
            </a:r>
            <a:r>
              <a:rPr lang="ru-RU" sz="2600" dirty="0" err="1"/>
              <a:t>интернетизации</a:t>
            </a:r>
            <a:r>
              <a:rPr lang="ru-RU" sz="2600" dirty="0"/>
              <a:t> всех областей науки и производства. </a:t>
            </a:r>
            <a:endParaRPr lang="ru-RU" sz="2600" dirty="0" smtClean="0"/>
          </a:p>
          <a:p>
            <a:r>
              <a:rPr lang="ru-RU" sz="2600" dirty="0" smtClean="0"/>
              <a:t>В </a:t>
            </a:r>
            <a:r>
              <a:rPr lang="ru-RU" sz="2600" dirty="0"/>
              <a:t>психолого-педагогической науке появился инновационный социально-педагогический феномен – процесс </a:t>
            </a:r>
            <a:r>
              <a:rPr lang="ru-RU" sz="2600" b="1" dirty="0" err="1"/>
              <a:t>киберсоциализации</a:t>
            </a:r>
            <a:r>
              <a:rPr lang="ru-RU" sz="2600" b="1" dirty="0"/>
              <a:t> человека.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030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Заключение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Важно понимать, что избежать цифровой среды детям не удастся, но в наших силах научить своих детей правильным и последовательным действиям в этом неизвестном и пугающем для родителя и таком привлекательном для школьника пространстве.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575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7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Киберсоциализация</a:t>
            </a:r>
            <a:r>
              <a:rPr lang="ru-RU" b="1" dirty="0"/>
              <a:t> человека</a:t>
            </a:r>
            <a:r>
              <a:rPr lang="ru-RU" dirty="0"/>
              <a:t> </a:t>
            </a:r>
            <a:r>
              <a:rPr lang="ru-RU" dirty="0" smtClean="0"/>
              <a:t>-</a:t>
            </a:r>
          </a:p>
          <a:p>
            <a:pPr marL="0" indent="355600">
              <a:buNone/>
            </a:pPr>
            <a:r>
              <a:rPr lang="ru-RU" dirty="0" smtClean="0"/>
              <a:t> </a:t>
            </a:r>
            <a:r>
              <a:rPr lang="ru-RU" sz="2600" dirty="0"/>
              <a:t>это локальный процесс качественных изменений структуры личности, происходящий в результате социализации человека в киберпространстве виртуальной Интернет-среды, то есть в процессе использования его ресурсов и коммуникации с виртуальными агентами социализации, встречающимися человеку в глобальной сети Интернет.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30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Кто социализирует ребенка?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С</a:t>
            </a:r>
            <a:r>
              <a:rPr lang="ru-RU" sz="2800" dirty="0" smtClean="0"/>
              <a:t>оциализация </a:t>
            </a:r>
            <a:r>
              <a:rPr lang="ru-RU" sz="2800" dirty="0"/>
              <a:t>школьника в традиционном понимании происходит при участии </a:t>
            </a:r>
            <a:r>
              <a:rPr lang="ru-RU" sz="2800" dirty="0" smtClean="0"/>
              <a:t>семьи, </a:t>
            </a:r>
            <a:r>
              <a:rPr lang="ru-RU" sz="2800" dirty="0"/>
              <a:t>в первую очередь, </a:t>
            </a:r>
            <a:r>
              <a:rPr lang="ru-RU" sz="2800" dirty="0" smtClean="0"/>
              <a:t>далее </a:t>
            </a:r>
            <a:r>
              <a:rPr lang="ru-RU" sz="2800" dirty="0"/>
              <a:t>образовательных учреждений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r>
              <a:rPr lang="ru-RU" sz="2800" dirty="0" smtClean="0"/>
              <a:t> </a:t>
            </a:r>
          </a:p>
          <a:p>
            <a:r>
              <a:rPr lang="ru-RU" sz="2800" i="1" dirty="0"/>
              <a:t>П</a:t>
            </a:r>
            <a:r>
              <a:rPr lang="ru-RU" sz="2800" i="1" dirty="0" smtClean="0"/>
              <a:t>ри </a:t>
            </a:r>
            <a:r>
              <a:rPr lang="ru-RU" sz="2800" i="1" dirty="0"/>
              <a:t>чьем участии происходит </a:t>
            </a:r>
            <a:r>
              <a:rPr lang="ru-RU" sz="2800" i="1" dirty="0" err="1"/>
              <a:t>киберсоциализация</a:t>
            </a:r>
            <a:r>
              <a:rPr lang="ru-RU" sz="2800" i="1" dirty="0"/>
              <a:t>, если ребенок остается один на один с </a:t>
            </a:r>
            <a:r>
              <a:rPr lang="ru-RU" sz="2800" i="1" dirty="0" smtClean="0"/>
              <a:t>гаджетом?</a:t>
            </a:r>
            <a:endParaRPr lang="ru-RU" sz="2800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989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Риски  киберпространства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контентный</a:t>
            </a:r>
            <a:r>
              <a:rPr lang="ru-RU" dirty="0"/>
              <a:t>, когда ребенок может увидеть то, чего он даже не искал, нажав на появившуюся ссылку;</a:t>
            </a:r>
          </a:p>
          <a:p>
            <a:r>
              <a:rPr lang="ru-RU" b="1" dirty="0" smtClean="0"/>
              <a:t>технологический</a:t>
            </a:r>
            <a:r>
              <a:rPr lang="ru-RU" dirty="0"/>
              <a:t>, когда присутствует угроза заражения </a:t>
            </a:r>
            <a:r>
              <a:rPr lang="ru-RU" dirty="0" smtClean="0"/>
              <a:t>компьютерными вирусными программами;</a:t>
            </a:r>
            <a:endParaRPr lang="ru-RU" dirty="0"/>
          </a:p>
          <a:p>
            <a:r>
              <a:rPr lang="ru-RU" b="1" dirty="0" smtClean="0"/>
              <a:t>коммуникативный</a:t>
            </a:r>
            <a:r>
              <a:rPr lang="ru-RU" dirty="0"/>
              <a:t>, связанный с общением в </a:t>
            </a:r>
            <a:r>
              <a:rPr lang="ru-RU" dirty="0" err="1"/>
              <a:t>киберсреде</a:t>
            </a:r>
            <a:r>
              <a:rPr lang="ru-RU" dirty="0"/>
              <a:t>;</a:t>
            </a:r>
          </a:p>
          <a:p>
            <a:r>
              <a:rPr lang="ru-RU" b="1" dirty="0" smtClean="0"/>
              <a:t>потребительский</a:t>
            </a:r>
            <a:r>
              <a:rPr lang="ru-RU" dirty="0" smtClean="0"/>
              <a:t> </a:t>
            </a:r>
            <a:r>
              <a:rPr lang="ru-RU" dirty="0"/>
              <a:t>- вероятность ненужной покупки или подписки.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306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Риски  киберпространства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Наибольшую угрозу </a:t>
            </a:r>
            <a:r>
              <a:rPr lang="ru-RU" sz="2400" dirty="0" smtClean="0"/>
              <a:t>для развития </a:t>
            </a:r>
            <a:r>
              <a:rPr lang="ru-RU" sz="2400" dirty="0"/>
              <a:t>личности школьника представляют контентные и коммуникативные риски, а именно:</a:t>
            </a:r>
          </a:p>
          <a:p>
            <a:r>
              <a:rPr lang="ru-RU" sz="2800" dirty="0" smtClean="0"/>
              <a:t>прямые </a:t>
            </a:r>
            <a:r>
              <a:rPr lang="ru-RU" sz="2800" dirty="0"/>
              <a:t>трансляции (</a:t>
            </a:r>
            <a:r>
              <a:rPr lang="ru-RU" sz="2800" dirty="0" err="1"/>
              <a:t>стримы</a:t>
            </a:r>
            <a:r>
              <a:rPr lang="ru-RU" sz="2800" dirty="0"/>
              <a:t>), </a:t>
            </a:r>
            <a:endParaRPr lang="ru-RU" sz="2800" dirty="0" smtClean="0"/>
          </a:p>
          <a:p>
            <a:r>
              <a:rPr lang="ru-RU" sz="2800" dirty="0" smtClean="0"/>
              <a:t>транснациональный </a:t>
            </a:r>
            <a:r>
              <a:rPr lang="ru-RU" sz="2800" dirty="0"/>
              <a:t>характер </a:t>
            </a:r>
            <a:r>
              <a:rPr lang="ru-RU" sz="2800" dirty="0" smtClean="0"/>
              <a:t>коммуникаций</a:t>
            </a:r>
          </a:p>
          <a:p>
            <a:r>
              <a:rPr lang="ru-RU" sz="2800" dirty="0" err="1" smtClean="0"/>
              <a:t>мессенджеры</a:t>
            </a:r>
            <a:r>
              <a:rPr lang="ru-RU" sz="2800" dirty="0" smtClean="0"/>
              <a:t> </a:t>
            </a:r>
            <a:r>
              <a:rPr lang="ru-RU" sz="2800" dirty="0"/>
              <a:t>с </a:t>
            </a:r>
            <a:r>
              <a:rPr lang="ru-RU" sz="2800" dirty="0" smtClean="0"/>
              <a:t>шифрованием</a:t>
            </a:r>
          </a:p>
          <a:p>
            <a:r>
              <a:rPr lang="ru-RU" sz="2800" dirty="0"/>
              <a:t>д</a:t>
            </a:r>
            <a:r>
              <a:rPr lang="ru-RU" sz="2800" dirty="0" smtClean="0"/>
              <a:t>ети - создатели контента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452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effectLst/>
              </a:rPr>
              <a:t>Личное пространство </a:t>
            </a:r>
            <a:r>
              <a:rPr lang="ru-RU" sz="3600" dirty="0">
                <a:effectLst/>
              </a:rPr>
              <a:t>ребенка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социокультурной среде	        В </a:t>
            </a:r>
            <a:r>
              <a:rPr lang="ru-RU" sz="2000" dirty="0" err="1" smtClean="0"/>
              <a:t>киберсреде</a:t>
            </a: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20889"/>
            <a:ext cx="2903968" cy="25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59749"/>
            <a:ext cx="3384376" cy="272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91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3600" b="1" dirty="0" smtClean="0">
                <a:effectLst/>
              </a:rPr>
              <a:t>Факторы риска </a:t>
            </a:r>
            <a:r>
              <a:rPr lang="ru-RU" sz="3600" b="1" dirty="0" err="1" smtClean="0">
                <a:effectLst/>
              </a:rPr>
              <a:t>интернетзависимости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sz="2800" dirty="0" smtClean="0"/>
          </a:p>
          <a:p>
            <a:pPr lvl="0"/>
            <a:r>
              <a:rPr lang="ru-RU" sz="2800" dirty="0" smtClean="0"/>
              <a:t>Отсутствие </a:t>
            </a:r>
            <a:r>
              <a:rPr lang="ru-RU" sz="2800" dirty="0"/>
              <a:t>надзора</a:t>
            </a:r>
          </a:p>
          <a:p>
            <a:pPr lvl="0"/>
            <a:r>
              <a:rPr lang="ru-RU" sz="2800" dirty="0"/>
              <a:t>Отсутствие цифровой культуры</a:t>
            </a:r>
          </a:p>
          <a:p>
            <a:pPr lvl="0"/>
            <a:r>
              <a:rPr lang="ru-RU" sz="2800" dirty="0"/>
              <a:t>Отсутствие полового воспитания</a:t>
            </a:r>
          </a:p>
          <a:p>
            <a:pPr lvl="0"/>
            <a:r>
              <a:rPr lang="ru-RU" sz="2800" dirty="0"/>
              <a:t>Отсутствие реальной коммуникации </a:t>
            </a:r>
          </a:p>
          <a:p>
            <a:pPr lvl="0"/>
            <a:r>
              <a:rPr lang="ru-RU" sz="2800" dirty="0"/>
              <a:t>Младший школьный и подростковый возраст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1604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/>
              <a:t>Дефицитарные</a:t>
            </a:r>
            <a:r>
              <a:rPr lang="ru-RU" sz="3600" dirty="0"/>
              <a:t> навыки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Школьники не умеют:</a:t>
            </a:r>
          </a:p>
          <a:p>
            <a:r>
              <a:rPr lang="ru-RU" sz="2400" dirty="0" smtClean="0"/>
              <a:t>фильтровать </a:t>
            </a:r>
            <a:r>
              <a:rPr lang="ru-RU" sz="2400" dirty="0"/>
              <a:t>информацию; </a:t>
            </a:r>
          </a:p>
          <a:p>
            <a:r>
              <a:rPr lang="ru-RU" sz="2400" dirty="0" smtClean="0"/>
              <a:t>проверять </a:t>
            </a:r>
            <a:r>
              <a:rPr lang="ru-RU" sz="2400" dirty="0"/>
              <a:t>информацию; </a:t>
            </a:r>
          </a:p>
          <a:p>
            <a:r>
              <a:rPr lang="ru-RU" sz="2400" dirty="0" smtClean="0"/>
              <a:t>систематизировать </a:t>
            </a:r>
            <a:r>
              <a:rPr lang="ru-RU" sz="2400" dirty="0"/>
              <a:t>информацию; </a:t>
            </a:r>
          </a:p>
          <a:p>
            <a:r>
              <a:rPr lang="ru-RU" sz="2400" dirty="0" smtClean="0"/>
              <a:t>применять </a:t>
            </a:r>
            <a:r>
              <a:rPr lang="ru-RU" sz="2400" dirty="0"/>
              <a:t>информационно-коммуникативную </a:t>
            </a:r>
            <a:r>
              <a:rPr lang="ru-RU" sz="2400" dirty="0" smtClean="0"/>
              <a:t>культуру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Их </a:t>
            </a:r>
            <a:r>
              <a:rPr lang="ru-RU" sz="2400" dirty="0"/>
              <a:t>о</a:t>
            </a:r>
            <a:r>
              <a:rPr lang="ru-RU" sz="2400" dirty="0" smtClean="0"/>
              <a:t>тсутствие </a:t>
            </a:r>
            <a:r>
              <a:rPr lang="ru-RU" sz="2400" dirty="0"/>
              <a:t>– не проблема интернета, а скорее детско-родительских отношений.</a:t>
            </a:r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3141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nformacionnaya-era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informacionnaya-era</Template>
  <TotalTime>139</TotalTime>
  <Words>705</Words>
  <Application>Microsoft Office PowerPoint</Application>
  <PresentationFormat>Экран (4:3)</PresentationFormat>
  <Paragraphs>100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informacionnaya-era</vt:lpstr>
      <vt:lpstr>Киберсоциализация  школьника. Новые вызовы и риски.</vt:lpstr>
      <vt:lpstr>Киберсоциализация </vt:lpstr>
      <vt:lpstr>Презентация PowerPoint</vt:lpstr>
      <vt:lpstr>Кто социализирует ребенка?</vt:lpstr>
      <vt:lpstr>Риски  киберпространства</vt:lpstr>
      <vt:lpstr>Риски  киберпространства</vt:lpstr>
      <vt:lpstr>Личное пространство ребенка</vt:lpstr>
      <vt:lpstr>  Факторы риска интернетзависимости </vt:lpstr>
      <vt:lpstr>Дефицитарные навыки</vt:lpstr>
      <vt:lpstr>Презентация PowerPoint</vt:lpstr>
      <vt:lpstr>Психологическая безопасность школьников в интернете зависит от родительских стратегий</vt:lpstr>
      <vt:lpstr>Необходимо разъяснять</vt:lpstr>
      <vt:lpstr> Признаки чрезмерного использования Интернет</vt:lpstr>
      <vt:lpstr> Чему детей учить в сети? </vt:lpstr>
      <vt:lpstr>Родительские советы школьнику</vt:lpstr>
      <vt:lpstr>Новые вызовы</vt:lpstr>
      <vt:lpstr>Что делать родителям?</vt:lpstr>
      <vt:lpstr>Вредные родительские стереотипы</vt:lpstr>
      <vt:lpstr>Кто может помочь?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Киберсоциализация школьника. Новые вызовы и риски.</dc:title>
  <dc:creator>Струговщикова Ольга</dc:creator>
  <cp:lastModifiedBy>User</cp:lastModifiedBy>
  <cp:revision>14</cp:revision>
  <dcterms:created xsi:type="dcterms:W3CDTF">2022-02-24T19:08:20Z</dcterms:created>
  <dcterms:modified xsi:type="dcterms:W3CDTF">2022-02-24T21:44:26Z</dcterms:modified>
</cp:coreProperties>
</file>